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2" r:id="rId4"/>
    <p:sldId id="258" r:id="rId5"/>
    <p:sldId id="261" r:id="rId6"/>
    <p:sldId id="260" r:id="rId7"/>
    <p:sldId id="265" r:id="rId8"/>
    <p:sldId id="264" r:id="rId9"/>
    <p:sldId id="263" r:id="rId10"/>
    <p:sldId id="259" r:id="rId11"/>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53E"/>
    <a:srgbClr val="D9D8D4"/>
    <a:srgbClr val="C6C3BE"/>
    <a:srgbClr val="AEA9A3"/>
    <a:srgbClr val="665C52"/>
    <a:srgbClr val="DCD0C4"/>
    <a:srgbClr val="CBB6A3"/>
    <a:srgbClr val="B4967C"/>
    <a:srgbClr val="713905"/>
    <a:srgbClr val="F9B7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autoAdjust="0"/>
    <p:restoredTop sz="91749" autoAdjust="0"/>
  </p:normalViewPr>
  <p:slideViewPr>
    <p:cSldViewPr snapToGrid="0" snapToObjects="1" showGuides="1">
      <p:cViewPr varScale="1">
        <p:scale>
          <a:sx n="95" d="100"/>
          <a:sy n="95" d="100"/>
        </p:scale>
        <p:origin x="187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_tradnl"/>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19/3/18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pic>
        <p:nvPicPr>
          <p:cNvPr id="7" name="Imagen 6" descr="logo.jpg"/>
          <p:cNvPicPr>
            <a:picLocks noChangeAspect="1"/>
          </p:cNvPicPr>
          <p:nvPr userDrawn="1"/>
        </p:nvPicPr>
        <p:blipFill>
          <a:blip r:embed="rId2"/>
          <a:stretch>
            <a:fillRect/>
          </a:stretch>
        </p:blipFill>
        <p:spPr>
          <a:xfrm>
            <a:off x="586828" y="6225296"/>
            <a:ext cx="1992643" cy="44626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2.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D11D8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8422" y="297797"/>
            <a:ext cx="1156138" cy="166414"/>
          </a:xfrm>
          <a:prstGeom prst="rect">
            <a:avLst/>
          </a:prstGeom>
          <a:solidFill>
            <a:srgbClr val="D11D8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866" y="297797"/>
            <a:ext cx="1156138" cy="166414"/>
          </a:xfrm>
          <a:prstGeom prst="rect">
            <a:avLst/>
          </a:prstGeom>
          <a:solidFill>
            <a:srgbClr val="CD45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C63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C984B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En blanco">
    <p:spTree>
      <p:nvGrpSpPr>
        <p:cNvPr id="1" name=""/>
        <p:cNvGrpSpPr/>
        <p:nvPr/>
      </p:nvGrpSpPr>
      <p:grpSpPr>
        <a:xfrm>
          <a:off x="0" y="0"/>
          <a:ext cx="0" cy="0"/>
          <a:chOff x="0" y="0"/>
          <a:chExt cx="0" cy="0"/>
        </a:xfrm>
      </p:grpSpPr>
      <p:sp>
        <p:nvSpPr>
          <p:cNvPr id="8" name="Rectángulo 7"/>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9" name="Imagen 8"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0" name="Imagen 9" descr="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C11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099034" y="297797"/>
            <a:ext cx="1156138" cy="166414"/>
          </a:xfrm>
          <a:prstGeom prst="rect">
            <a:avLst/>
          </a:prstGeom>
          <a:solidFill>
            <a:srgbClr val="A9C1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55172" y="297797"/>
            <a:ext cx="1156138" cy="166414"/>
          </a:xfrm>
          <a:prstGeom prst="rect">
            <a:avLst/>
          </a:prstGeom>
          <a:solidFill>
            <a:srgbClr val="D2DE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E9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F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5.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75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751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B6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BCCA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CDE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4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6.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F8CA1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F8CA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FAE1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FCEB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FDF3C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5_En blanco">
    <p:spTree>
      <p:nvGrpSpPr>
        <p:cNvPr id="1" name=""/>
        <p:cNvGrpSpPr/>
        <p:nvPr/>
      </p:nvGrpSpPr>
      <p:grpSpPr>
        <a:xfrm>
          <a:off x="0" y="0"/>
          <a:ext cx="0" cy="0"/>
          <a:chOff x="0" y="0"/>
          <a:chExt cx="0" cy="0"/>
        </a:xfrm>
      </p:grpSpPr>
      <p:sp>
        <p:nvSpPr>
          <p:cNvPr id="2" name="Rectángulo 1"/>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3" name="Imagen 2"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4" name="Imagen 3" descr="7.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A9120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A912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D183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DFA8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EAC7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_tradnl"/>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96F3445F-D772-5243-A7D6-03077CD255FB}" type="datetimeFigureOut">
              <a:rPr lang="es-ES_tradnl" smtClean="0"/>
              <a:pPr/>
              <a:t>19/3/18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F3D95B4F-20A2-A94E-9404-7FBE1821C2DD}" type="slidenum">
              <a:rPr lang="es-ES_tradnl" smtClean="0"/>
              <a:pPr/>
              <a:t>‹Nr.›</a:t>
            </a:fld>
            <a:endParaRPr lang="es-ES_trad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4.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71390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7139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B496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BB6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CD0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7" name="Rectángulo 6"/>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8" name="Imagen 7"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9" name="Imagen 8" descr="15.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665C5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665C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AEA9A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C6C3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D9D8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portada.jpg"/>
          <p:cNvPicPr>
            <a:picLocks noChangeAspect="1"/>
          </p:cNvPicPr>
          <p:nvPr userDrawn="1"/>
        </p:nvPicPr>
        <p:blipFill>
          <a:blip r:embed="rId2"/>
          <a:stretch>
            <a:fillRect/>
          </a:stretch>
        </p:blipFill>
        <p:spPr>
          <a:xfrm>
            <a:off x="4600575" y="0"/>
            <a:ext cx="4543425" cy="6858000"/>
          </a:xfrm>
          <a:prstGeom prst="rect">
            <a:avLst/>
          </a:prstGeom>
        </p:spPr>
      </p:pic>
      <p:pic>
        <p:nvPicPr>
          <p:cNvPr id="4" name="Imagen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900" y="2297121"/>
            <a:ext cx="6616700" cy="110721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2" name="Imagen 1" descr="ppt institucional-actualizado[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43416" cy="67818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p:cNvSpPr/>
          <p:nvPr userDrawn="1"/>
        </p:nvSpPr>
        <p:spPr>
          <a:xfrm>
            <a:off x="1748454" y="-27988"/>
            <a:ext cx="1731112" cy="1323439"/>
          </a:xfrm>
          <a:prstGeom prst="rect">
            <a:avLst/>
          </a:prstGeom>
        </p:spPr>
        <p:txBody>
          <a:bodyPr wrap="square">
            <a:spAutoFit/>
          </a:bodyPr>
          <a:lstStyle/>
          <a:p>
            <a:r>
              <a:rPr lang="es-ES_tradnl" sz="8000" b="1" dirty="0" smtClean="0">
                <a:solidFill>
                  <a:srgbClr val="2871B4"/>
                </a:solidFill>
                <a:latin typeface="Myriad Pro"/>
                <a:cs typeface="Myriad Pro"/>
              </a:rPr>
              <a:t>16</a:t>
            </a:r>
            <a:endParaRPr lang="es-ES_tradnl" sz="8000" b="1" dirty="0">
              <a:solidFill>
                <a:srgbClr val="2871B4"/>
              </a:solidFill>
              <a:latin typeface="Myriad Pro"/>
              <a:cs typeface="Myriad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6" name="Rectángulo 5"/>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8" name="Imagen 7" descr="1.jpg"/>
          <p:cNvPicPr>
            <a:picLocks noChangeAspect="1"/>
          </p:cNvPicPr>
          <p:nvPr userDrawn="1"/>
        </p:nvPicPr>
        <p:blipFill>
          <a:blip r:embed="rId3"/>
          <a:stretch>
            <a:fillRect/>
          </a:stretch>
        </p:blipFill>
        <p:spPr>
          <a:xfrm>
            <a:off x="4575175" y="0"/>
            <a:ext cx="4568825" cy="685800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p:cNvSpPr/>
          <p:nvPr userDrawn="1"/>
        </p:nvSpPr>
        <p:spPr>
          <a:xfrm>
            <a:off x="0" y="0"/>
            <a:ext cx="9144000" cy="6858000"/>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6" name="Imagen 5"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7" name="Imagen 6" descr="3.jpg"/>
          <p:cNvPicPr>
            <a:picLocks noChangeAspect="1"/>
          </p:cNvPicPr>
          <p:nvPr userDrawn="1"/>
        </p:nvPicPr>
        <p:blipFill>
          <a:blip r:embed="rId3"/>
          <a:stretch>
            <a:fillRect/>
          </a:stretch>
        </p:blipFill>
        <p:spPr>
          <a:xfrm>
            <a:off x="4575175" y="0"/>
            <a:ext cx="4568825"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_tradnl" dirty="0"/>
          </a:p>
        </p:txBody>
      </p:sp>
      <p:sp>
        <p:nvSpPr>
          <p:cNvPr id="14" name="Rectángulo 13"/>
          <p:cNvSpPr/>
          <p:nvPr userDrawn="1"/>
        </p:nvSpPr>
        <p:spPr>
          <a:xfrm>
            <a:off x="586828" y="385379"/>
            <a:ext cx="8084206" cy="700690"/>
          </a:xfrm>
          <a:prstGeom prst="rect">
            <a:avLst/>
          </a:prstGeom>
          <a:solidFill>
            <a:srgbClr val="32A3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6" name="Rectángulo 15"/>
          <p:cNvSpPr/>
          <p:nvPr userDrawn="1"/>
        </p:nvSpPr>
        <p:spPr>
          <a:xfrm>
            <a:off x="4117848" y="297797"/>
            <a:ext cx="1156138" cy="166414"/>
          </a:xfrm>
          <a:prstGeom prst="rect">
            <a:avLst/>
          </a:prstGeom>
          <a:solidFill>
            <a:srgbClr val="32A3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7" name="Rectángulo 16"/>
          <p:cNvSpPr/>
          <p:nvPr userDrawn="1"/>
        </p:nvSpPr>
        <p:spPr>
          <a:xfrm>
            <a:off x="5264579" y="297797"/>
            <a:ext cx="1156138" cy="166414"/>
          </a:xfrm>
          <a:prstGeom prst="rect">
            <a:avLst/>
          </a:prstGeom>
          <a:solidFill>
            <a:srgbClr val="45AC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8" name="Rectángulo 17"/>
          <p:cNvSpPr/>
          <p:nvPr userDrawn="1"/>
        </p:nvSpPr>
        <p:spPr>
          <a:xfrm>
            <a:off x="6411310" y="297797"/>
            <a:ext cx="1156138" cy="166414"/>
          </a:xfrm>
          <a:prstGeom prst="rect">
            <a:avLst/>
          </a:prstGeom>
          <a:solidFill>
            <a:srgbClr val="62B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9" name="Rectángulo 18"/>
          <p:cNvSpPr/>
          <p:nvPr userDrawn="1"/>
        </p:nvSpPr>
        <p:spPr>
          <a:xfrm>
            <a:off x="7514896" y="297797"/>
            <a:ext cx="1156138" cy="166414"/>
          </a:xfrm>
          <a:prstGeom prst="rect">
            <a:avLst/>
          </a:prstGeom>
          <a:solidFill>
            <a:srgbClr val="83BB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_tradnl"/>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3445F-D772-5243-A7D6-03077CD255FB}" type="datetimeFigureOut">
              <a:rPr lang="es-ES_tradnl" smtClean="0"/>
              <a:pPr/>
              <a:t>19/3/18</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5B4F-20A2-A94E-9404-7FBE1821C2DD}" type="slidenum">
              <a:rPr lang="es-ES_tradnl" smtClean="0"/>
              <a:pPr/>
              <a:t>‹Nr.›</a:t>
            </a:fld>
            <a:endParaRPr lang="es-ES_tradnl"/>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7" r:id="rId7"/>
    <p:sldLayoutId id="2147483667" r:id="rId8"/>
    <p:sldLayoutId id="2147483678" r:id="rId9"/>
    <p:sldLayoutId id="2147483672" r:id="rId10"/>
    <p:sldLayoutId id="2147483679" r:id="rId11"/>
    <p:sldLayoutId id="2147483673" r:id="rId12"/>
    <p:sldLayoutId id="2147483680" r:id="rId13"/>
    <p:sldLayoutId id="2147483674" r:id="rId14"/>
    <p:sldLayoutId id="2147483681" r:id="rId15"/>
    <p:sldLayoutId id="2147483675" r:id="rId16"/>
    <p:sldLayoutId id="2147483682" r:id="rId17"/>
    <p:sldLayoutId id="2147483676" r:id="rId18"/>
    <p:sldLayoutId id="2147483683" r:id="rId19"/>
    <p:sldLayoutId id="2147483670" r:id="rId20"/>
    <p:sldLayoutId id="2147483684" r:id="rId21"/>
    <p:sldLayoutId id="2147483671" r:id="rId22"/>
    <p:sldLayoutId id="2147483685" r:id="rId2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0.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7.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8.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9.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1724396" y="5853056"/>
            <a:ext cx="1773184" cy="523220"/>
          </a:xfrm>
          <a:prstGeom prst="rect">
            <a:avLst/>
          </a:prstGeom>
        </p:spPr>
        <p:txBody>
          <a:bodyPr wrap="square">
            <a:spAutoFit/>
          </a:bodyPr>
          <a:lstStyle/>
          <a:p>
            <a:r>
              <a:rPr lang="es-ES_tradnl" sz="2800" b="1" smtClean="0">
                <a:solidFill>
                  <a:srgbClr val="0A253E"/>
                </a:solidFill>
                <a:latin typeface="Candara"/>
                <a:cs typeface="Candara"/>
              </a:rPr>
              <a:t>PBY3101</a:t>
            </a:r>
            <a:endParaRPr lang="es-ES_tradnl" sz="2800" b="1" dirty="0">
              <a:solidFill>
                <a:srgbClr val="0A253E"/>
              </a:solidFill>
              <a:latin typeface="Candara"/>
              <a:cs typeface="Candara"/>
            </a:endParaRPr>
          </a:p>
        </p:txBody>
      </p:sp>
      <p:sp>
        <p:nvSpPr>
          <p:cNvPr id="9" name="Rectángulo 8"/>
          <p:cNvSpPr/>
          <p:nvPr/>
        </p:nvSpPr>
        <p:spPr>
          <a:xfrm>
            <a:off x="1386402" y="6326352"/>
            <a:ext cx="2449172" cy="369332"/>
          </a:xfrm>
          <a:prstGeom prst="rect">
            <a:avLst/>
          </a:prstGeom>
        </p:spPr>
        <p:txBody>
          <a:bodyPr wrap="square">
            <a:spAutoFit/>
          </a:bodyPr>
          <a:lstStyle/>
          <a:p>
            <a:r>
              <a:rPr lang="es-ES_tradnl" smtClean="0">
                <a:solidFill>
                  <a:schemeClr val="bg1">
                    <a:lumMod val="50000"/>
                  </a:schemeClr>
                </a:solidFill>
                <a:latin typeface="Candara"/>
                <a:cs typeface="Candara"/>
              </a:rPr>
              <a:t>Primer semestre 2018</a:t>
            </a:r>
            <a:endParaRPr lang="es-ES_tradnl" dirty="0">
              <a:solidFill>
                <a:schemeClr val="bg1">
                  <a:lumMod val="50000"/>
                </a:schemeClr>
              </a:solidFill>
              <a:latin typeface="Candara"/>
              <a:cs typeface="Candara"/>
            </a:endParaRPr>
          </a:p>
        </p:txBody>
      </p:sp>
      <p:sp>
        <p:nvSpPr>
          <p:cNvPr id="5" name="Rectángulo 4"/>
          <p:cNvSpPr/>
          <p:nvPr/>
        </p:nvSpPr>
        <p:spPr>
          <a:xfrm>
            <a:off x="324988" y="3778187"/>
            <a:ext cx="4193224" cy="1384995"/>
          </a:xfrm>
          <a:prstGeom prst="rect">
            <a:avLst/>
          </a:prstGeom>
        </p:spPr>
        <p:txBody>
          <a:bodyPr wrap="square">
            <a:spAutoFit/>
          </a:bodyPr>
          <a:lstStyle/>
          <a:p>
            <a:pPr algn="ctr"/>
            <a:r>
              <a:rPr lang="es-ES" sz="2800" b="1" dirty="0">
                <a:solidFill>
                  <a:schemeClr val="tx2">
                    <a:lumMod val="75000"/>
                  </a:schemeClr>
                </a:solidFill>
                <a:latin typeface="Calibri" charset="0"/>
                <a:ea typeface="Calibri" charset="0"/>
                <a:cs typeface="Calibri" charset="0"/>
              </a:rPr>
              <a:t>Beneficios de uso de variables de tipo compuestas y LOB</a:t>
            </a:r>
            <a:r>
              <a:rPr lang="es-ES_tradnl" sz="2800" b="1" dirty="0">
                <a:solidFill>
                  <a:schemeClr val="tx2">
                    <a:lumMod val="75000"/>
                  </a:schemeClr>
                </a:solidFill>
              </a:rPr>
              <a:t> </a:t>
            </a:r>
          </a:p>
        </p:txBody>
      </p:sp>
      <p:sp>
        <p:nvSpPr>
          <p:cNvPr id="2" name="Rectángulo 1"/>
          <p:cNvSpPr/>
          <p:nvPr/>
        </p:nvSpPr>
        <p:spPr>
          <a:xfrm>
            <a:off x="916966" y="420451"/>
            <a:ext cx="3187549" cy="830997"/>
          </a:xfrm>
          <a:prstGeom prst="rect">
            <a:avLst/>
          </a:prstGeom>
        </p:spPr>
        <p:txBody>
          <a:bodyPr wrap="square">
            <a:spAutoFit/>
          </a:bodyPr>
          <a:lstStyle/>
          <a:p>
            <a:pPr algn="ctr"/>
            <a:r>
              <a:rPr lang="es-ES" sz="2400" dirty="0">
                <a:solidFill>
                  <a:schemeClr val="tx2">
                    <a:lumMod val="50000"/>
                  </a:schemeClr>
                </a:solidFill>
                <a:latin typeface="Calibri" charset="0"/>
                <a:ea typeface="Calibri" charset="0"/>
                <a:cs typeface="Calibri" charset="0"/>
              </a:rPr>
              <a:t>Gestionando mis primeros procesos</a:t>
            </a:r>
            <a:r>
              <a:rPr lang="es-ES_tradnl" sz="2400" dirty="0">
                <a:solidFill>
                  <a:schemeClr val="tx2">
                    <a:lumMod val="50000"/>
                  </a:schemeClr>
                </a:solidFill>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5" name="Rectángulo 4"/>
          <p:cNvSpPr/>
          <p:nvPr/>
        </p:nvSpPr>
        <p:spPr>
          <a:xfrm>
            <a:off x="4572000" y="389529"/>
            <a:ext cx="3953435" cy="646331"/>
          </a:xfrm>
          <a:prstGeom prst="rect">
            <a:avLst/>
          </a:prstGeom>
        </p:spPr>
        <p:txBody>
          <a:bodyPr wrap="square">
            <a:spAutoFit/>
          </a:bodyPr>
          <a:lstStyle/>
          <a:p>
            <a:pPr algn="r"/>
            <a:r>
              <a:rPr lang="es-ES" b="1" dirty="0">
                <a:solidFill>
                  <a:schemeClr val="bg1"/>
                </a:solidFill>
                <a:latin typeface="+mj-lt"/>
                <a:ea typeface="Calibri" charset="0"/>
                <a:cs typeface="Calibri" charset="0"/>
              </a:rPr>
              <a:t>Beneficios de uso de variables de tipo compuestas y LOB</a:t>
            </a:r>
            <a:r>
              <a:rPr lang="es-ES_tradnl" b="1" dirty="0">
                <a:solidFill>
                  <a:schemeClr val="bg1"/>
                </a:solidFill>
                <a:latin typeface="+mj-lt"/>
              </a:rPr>
              <a:t> </a:t>
            </a:r>
          </a:p>
        </p:txBody>
      </p:sp>
      <p:sp>
        <p:nvSpPr>
          <p:cNvPr id="2" name="Rectángulo 1"/>
          <p:cNvSpPr/>
          <p:nvPr/>
        </p:nvSpPr>
        <p:spPr>
          <a:xfrm>
            <a:off x="564776" y="1035860"/>
            <a:ext cx="8014447" cy="1938992"/>
          </a:xfrm>
          <a:prstGeom prst="rect">
            <a:avLst/>
          </a:prstGeom>
        </p:spPr>
        <p:txBody>
          <a:bodyPr wrap="square">
            <a:spAutoFit/>
          </a:bodyPr>
          <a:lstStyle/>
          <a:p>
            <a:pPr algn="just"/>
            <a:r>
              <a:rPr lang="es-ES" sz="2400" dirty="0">
                <a:solidFill>
                  <a:schemeClr val="tx2">
                    <a:lumMod val="50000"/>
                  </a:schemeClr>
                </a:solidFill>
                <a:latin typeface="Calibri" charset="0"/>
                <a:ea typeface="Times New Roman" charset="0"/>
                <a:cs typeface="Calibri" charset="0"/>
              </a:rPr>
              <a:t>Una columna de base de datos, puede ser de categoría BFILE (</a:t>
            </a:r>
            <a:r>
              <a:rPr lang="es-ES" sz="2400" dirty="0" err="1">
                <a:solidFill>
                  <a:schemeClr val="tx2">
                    <a:lumMod val="50000"/>
                  </a:schemeClr>
                </a:solidFill>
                <a:latin typeface="Calibri" charset="0"/>
                <a:ea typeface="Times New Roman" charset="0"/>
                <a:cs typeface="Calibri" charset="0"/>
              </a:rPr>
              <a:t>Binary</a:t>
            </a:r>
            <a:r>
              <a:rPr lang="es-ES" sz="2400" dirty="0">
                <a:solidFill>
                  <a:schemeClr val="tx2">
                    <a:lumMod val="50000"/>
                  </a:schemeClr>
                </a:solidFill>
                <a:latin typeface="Calibri" charset="0"/>
                <a:ea typeface="Times New Roman" charset="0"/>
                <a:cs typeface="Calibri" charset="0"/>
              </a:rPr>
              <a:t> File), para la implementar por ejemplo un sistema de biblioteca, que permite administrar diferentes tipos de libros, apuntes, monografías, documentos digitales, entre otras  acciones. </a:t>
            </a:r>
            <a:endParaRPr lang="es-ES_tradnl" sz="2400" dirty="0">
              <a:solidFill>
                <a:schemeClr val="tx2">
                  <a:lumMod val="50000"/>
                </a:schemeClr>
              </a:solidFill>
            </a:endParaRPr>
          </a:p>
        </p:txBody>
      </p:sp>
      <p:sp>
        <p:nvSpPr>
          <p:cNvPr id="4" name="Rectangle 2"/>
          <p:cNvSpPr>
            <a:spLocks noChangeArrowheads="1"/>
          </p:cNvSpPr>
          <p:nvPr/>
        </p:nvSpPr>
        <p:spPr bwMode="auto">
          <a:xfrm>
            <a:off x="2729752" y="2974852"/>
            <a:ext cx="26902942" cy="47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858081382"/>
              </p:ext>
            </p:extLst>
          </p:nvPr>
        </p:nvGraphicFramePr>
        <p:xfrm>
          <a:off x="2292722" y="2998430"/>
          <a:ext cx="4558554" cy="3176042"/>
        </p:xfrm>
        <a:graphic>
          <a:graphicData uri="http://schemas.openxmlformats.org/presentationml/2006/ole">
            <mc:AlternateContent xmlns:mc="http://schemas.openxmlformats.org/markup-compatibility/2006">
              <mc:Choice xmlns:v="urn:schemas-microsoft-com:vml" Requires="v">
                <p:oleObj spid="_x0000_s21508" r:id="rId3" imgW="6979009" imgH="4889751" progId="PBrush">
                  <p:embed/>
                </p:oleObj>
              </mc:Choice>
              <mc:Fallback>
                <p:oleObj r:id="rId3" imgW="6979009" imgH="4889751"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722" y="2998430"/>
                        <a:ext cx="4558554" cy="3176042"/>
                      </a:xfrm>
                      <a:prstGeom prst="rect">
                        <a:avLst/>
                      </a:prstGeom>
                      <a:noFill/>
                    </p:spPr>
                  </p:pic>
                </p:oleObj>
              </mc:Fallback>
            </mc:AlternateContent>
          </a:graphicData>
        </a:graphic>
      </p:graphicFrame>
    </p:spTree>
    <p:extLst>
      <p:ext uri="{BB962C8B-B14F-4D97-AF65-F5344CB8AC3E}">
        <p14:creationId xmlns:p14="http://schemas.microsoft.com/office/powerpoint/2010/main" val="10301331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15153" y="2998257"/>
            <a:ext cx="4572000" cy="1384995"/>
          </a:xfrm>
          <a:prstGeom prst="rect">
            <a:avLst/>
          </a:prstGeom>
        </p:spPr>
        <p:txBody>
          <a:bodyPr>
            <a:spAutoFit/>
          </a:bodyPr>
          <a:lstStyle/>
          <a:p>
            <a:pPr algn="ctr"/>
            <a:r>
              <a:rPr lang="es-ES" sz="2800" b="1" dirty="0">
                <a:solidFill>
                  <a:schemeClr val="bg1"/>
                </a:solidFill>
                <a:latin typeface="Calibri" charset="0"/>
                <a:ea typeface="Calibri" charset="0"/>
                <a:cs typeface="Calibri" charset="0"/>
              </a:rPr>
              <a:t>Beneficios de uso de variables de tipo compuestas y LOB</a:t>
            </a:r>
            <a:r>
              <a:rPr lang="es-ES_tradnl" sz="2800" b="1" dirty="0">
                <a:solidFill>
                  <a:schemeClr val="bg1"/>
                </a:solidFill>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5" name="Rectángulo 4"/>
          <p:cNvSpPr/>
          <p:nvPr/>
        </p:nvSpPr>
        <p:spPr>
          <a:xfrm>
            <a:off x="4572000" y="389529"/>
            <a:ext cx="3953435" cy="646331"/>
          </a:xfrm>
          <a:prstGeom prst="rect">
            <a:avLst/>
          </a:prstGeom>
        </p:spPr>
        <p:txBody>
          <a:bodyPr wrap="square">
            <a:spAutoFit/>
          </a:bodyPr>
          <a:lstStyle/>
          <a:p>
            <a:pPr algn="r"/>
            <a:r>
              <a:rPr lang="es-ES" b="1" dirty="0">
                <a:solidFill>
                  <a:schemeClr val="bg1"/>
                </a:solidFill>
                <a:latin typeface="+mj-lt"/>
                <a:ea typeface="Calibri" charset="0"/>
                <a:cs typeface="Calibri" charset="0"/>
              </a:rPr>
              <a:t>Beneficios de uso de variables de tipo compuestas y LOB</a:t>
            </a:r>
            <a:r>
              <a:rPr lang="es-ES_tradnl" b="1" dirty="0">
                <a:solidFill>
                  <a:schemeClr val="bg1"/>
                </a:solidFill>
                <a:latin typeface="+mj-lt"/>
              </a:rPr>
              <a:t> </a:t>
            </a:r>
          </a:p>
        </p:txBody>
      </p:sp>
      <p:sp>
        <p:nvSpPr>
          <p:cNvPr id="2" name="Rectángulo 1"/>
          <p:cNvSpPr/>
          <p:nvPr/>
        </p:nvSpPr>
        <p:spPr>
          <a:xfrm>
            <a:off x="578225" y="1035860"/>
            <a:ext cx="3563470" cy="5281446"/>
          </a:xfrm>
          <a:prstGeom prst="rect">
            <a:avLst/>
          </a:prstGeom>
        </p:spPr>
        <p:txBody>
          <a:bodyPr wrap="square">
            <a:spAutoFit/>
          </a:bodyPr>
          <a:lstStyle/>
          <a:p>
            <a:pPr algn="just">
              <a:lnSpc>
                <a:spcPct val="115000"/>
              </a:lnSpc>
              <a:spcAft>
                <a:spcPts val="1000"/>
              </a:spcAft>
              <a:tabLst>
                <a:tab pos="819150" algn="l"/>
              </a:tabLst>
            </a:pPr>
            <a:r>
              <a:rPr lang="es-ES" sz="2400" b="1" dirty="0" smtClean="0">
                <a:solidFill>
                  <a:schemeClr val="tx2">
                    <a:lumMod val="75000"/>
                  </a:schemeClr>
                </a:solidFill>
              </a:rPr>
              <a:t>Beneficios </a:t>
            </a:r>
            <a:r>
              <a:rPr lang="es-ES" sz="2400" b="1" dirty="0">
                <a:solidFill>
                  <a:schemeClr val="tx2">
                    <a:lumMod val="75000"/>
                  </a:schemeClr>
                </a:solidFill>
              </a:rPr>
              <a:t>del uso de Variables </a:t>
            </a:r>
            <a:r>
              <a:rPr lang="es-ES" sz="2400" b="1" dirty="0" smtClean="0">
                <a:solidFill>
                  <a:schemeClr val="tx2">
                    <a:lumMod val="75000"/>
                  </a:schemeClr>
                </a:solidFill>
              </a:rPr>
              <a:t>compuestas</a:t>
            </a:r>
          </a:p>
          <a:p>
            <a:pPr algn="just">
              <a:lnSpc>
                <a:spcPct val="115000"/>
              </a:lnSpc>
              <a:spcAft>
                <a:spcPts val="1000"/>
              </a:spcAft>
              <a:tabLst>
                <a:tab pos="819150" algn="l"/>
              </a:tabLst>
            </a:pPr>
            <a:r>
              <a:rPr lang="es-ES_tradnl" sz="2400" dirty="0" smtClean="0"/>
              <a:t> </a:t>
            </a:r>
            <a:r>
              <a:rPr lang="es-ES" sz="2400" dirty="0" smtClean="0">
                <a:solidFill>
                  <a:schemeClr val="tx2">
                    <a:lumMod val="50000"/>
                  </a:schemeClr>
                </a:solidFill>
                <a:latin typeface="Calibri" charset="0"/>
                <a:ea typeface="Times New Roman" charset="0"/>
                <a:cs typeface="Calibri" charset="0"/>
              </a:rPr>
              <a:t>Cuando </a:t>
            </a:r>
            <a:r>
              <a:rPr lang="es-ES" sz="2400" dirty="0">
                <a:solidFill>
                  <a:schemeClr val="tx2">
                    <a:lumMod val="50000"/>
                  </a:schemeClr>
                </a:solidFill>
                <a:latin typeface="Calibri" charset="0"/>
                <a:ea typeface="Times New Roman" charset="0"/>
                <a:cs typeface="Calibri" charset="0"/>
              </a:rPr>
              <a:t>se tienen todos los datos relacionados como una sola unidad, se puede acceder y modificar fácilmente los datos.  </a:t>
            </a:r>
            <a:endParaRPr lang="es-ES" sz="2400" dirty="0" smtClean="0">
              <a:solidFill>
                <a:schemeClr val="tx2">
                  <a:lumMod val="50000"/>
                </a:schemeClr>
              </a:solidFill>
              <a:latin typeface="Calibri" charset="0"/>
              <a:ea typeface="Times New Roman" charset="0"/>
              <a:cs typeface="Calibri" charset="0"/>
            </a:endParaRPr>
          </a:p>
          <a:p>
            <a:pPr algn="just">
              <a:lnSpc>
                <a:spcPct val="115000"/>
              </a:lnSpc>
              <a:spcAft>
                <a:spcPts val="1000"/>
              </a:spcAft>
              <a:tabLst>
                <a:tab pos="819150" algn="l"/>
              </a:tabLst>
            </a:pPr>
            <a:endParaRPr lang="es-ES_tradnl" sz="2000" dirty="0">
              <a:solidFill>
                <a:schemeClr val="tx2">
                  <a:lumMod val="50000"/>
                </a:schemeClr>
              </a:solidFill>
              <a:latin typeface="Calibri" charset="0"/>
              <a:ea typeface="Calibri" charset="0"/>
              <a:cs typeface="Calibri" charset="0"/>
            </a:endParaRPr>
          </a:p>
          <a:p>
            <a:pPr algn="just"/>
            <a:r>
              <a:rPr lang="es-ES" sz="2400" dirty="0">
                <a:solidFill>
                  <a:schemeClr val="tx2">
                    <a:lumMod val="50000"/>
                  </a:schemeClr>
                </a:solidFill>
                <a:latin typeface="Calibri" charset="0"/>
                <a:ea typeface="Times New Roman" charset="0"/>
                <a:cs typeface="Calibri" charset="0"/>
              </a:rPr>
              <a:t>Si los datos están compuestos, resultan más fáciles de manejar, relacionar, y el transportar. </a:t>
            </a:r>
            <a:endParaRPr lang="es-ES_tradnl" sz="2400" dirty="0">
              <a:solidFill>
                <a:schemeClr val="tx2">
                  <a:lumMod val="50000"/>
                </a:schemeClr>
              </a:solidFill>
            </a:endParaRPr>
          </a:p>
        </p:txBody>
      </p:sp>
      <p:sp>
        <p:nvSpPr>
          <p:cNvPr id="4" name="Rectangle 2"/>
          <p:cNvSpPr>
            <a:spLocks noChangeArrowheads="1"/>
          </p:cNvSpPr>
          <p:nvPr/>
        </p:nvSpPr>
        <p:spPr bwMode="auto">
          <a:xfrm>
            <a:off x="4141696" y="2461246"/>
            <a:ext cx="149196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933575008"/>
              </p:ext>
            </p:extLst>
          </p:nvPr>
        </p:nvGraphicFramePr>
        <p:xfrm>
          <a:off x="4141695" y="2461247"/>
          <a:ext cx="4626776" cy="2743200"/>
        </p:xfrm>
        <a:graphic>
          <a:graphicData uri="http://schemas.openxmlformats.org/presentationml/2006/ole">
            <mc:AlternateContent xmlns:mc="http://schemas.openxmlformats.org/markup-compatibility/2006">
              <mc:Choice xmlns:v="urn:schemas-microsoft-com:vml" Requires="v">
                <p:oleObj spid="_x0000_s24582" r:id="rId3" imgW="6864703" imgH="4369025" progId="PBrush">
                  <p:embed/>
                </p:oleObj>
              </mc:Choice>
              <mc:Fallback>
                <p:oleObj r:id="rId3" imgW="6864703" imgH="4369025"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695" y="2461247"/>
                        <a:ext cx="4626776" cy="2743200"/>
                      </a:xfrm>
                      <a:prstGeom prst="rect">
                        <a:avLst/>
                      </a:prstGeom>
                      <a:noFill/>
                    </p:spPr>
                  </p:pic>
                </p:oleObj>
              </mc:Fallback>
            </mc:AlternateContent>
          </a:graphicData>
        </a:graphic>
      </p:graphicFrame>
    </p:spTree>
    <p:extLst>
      <p:ext uri="{BB962C8B-B14F-4D97-AF65-F5344CB8AC3E}">
        <p14:creationId xmlns:p14="http://schemas.microsoft.com/office/powerpoint/2010/main" val="3333832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5" name="Rectángulo 4"/>
          <p:cNvSpPr/>
          <p:nvPr/>
        </p:nvSpPr>
        <p:spPr>
          <a:xfrm>
            <a:off x="4572000" y="389529"/>
            <a:ext cx="3953435" cy="646331"/>
          </a:xfrm>
          <a:prstGeom prst="rect">
            <a:avLst/>
          </a:prstGeom>
        </p:spPr>
        <p:txBody>
          <a:bodyPr wrap="square">
            <a:spAutoFit/>
          </a:bodyPr>
          <a:lstStyle/>
          <a:p>
            <a:pPr algn="r"/>
            <a:r>
              <a:rPr lang="es-ES" b="1" dirty="0">
                <a:solidFill>
                  <a:schemeClr val="bg1"/>
                </a:solidFill>
                <a:latin typeface="+mj-lt"/>
                <a:ea typeface="Calibri" charset="0"/>
                <a:cs typeface="Calibri" charset="0"/>
              </a:rPr>
              <a:t>Beneficios de uso de variables de tipo compuestas y LOB</a:t>
            </a:r>
            <a:r>
              <a:rPr lang="es-ES_tradnl" b="1" dirty="0">
                <a:solidFill>
                  <a:schemeClr val="bg1"/>
                </a:solidFill>
                <a:latin typeface="+mj-lt"/>
              </a:rPr>
              <a:t> </a:t>
            </a:r>
          </a:p>
        </p:txBody>
      </p:sp>
      <p:sp>
        <p:nvSpPr>
          <p:cNvPr id="7" name="Rectángulo 6"/>
          <p:cNvSpPr/>
          <p:nvPr/>
        </p:nvSpPr>
        <p:spPr>
          <a:xfrm>
            <a:off x="4854388" y="1035860"/>
            <a:ext cx="3886199" cy="5668218"/>
          </a:xfrm>
          <a:prstGeom prst="rect">
            <a:avLst/>
          </a:prstGeom>
        </p:spPr>
        <p:txBody>
          <a:bodyPr wrap="square">
            <a:spAutoFit/>
          </a:bodyPr>
          <a:lstStyle/>
          <a:p>
            <a:pPr algn="just" fontAlgn="base">
              <a:lnSpc>
                <a:spcPct val="115000"/>
              </a:lnSpc>
              <a:spcAft>
                <a:spcPts val="1000"/>
              </a:spcAft>
            </a:pPr>
            <a:r>
              <a:rPr lang="es-ES" sz="2400" dirty="0">
                <a:solidFill>
                  <a:schemeClr val="tx2">
                    <a:lumMod val="50000"/>
                  </a:schemeClr>
                </a:solidFill>
                <a:latin typeface="Calibri" charset="0"/>
                <a:ea typeface="Times New Roman" charset="0"/>
                <a:cs typeface="Calibri" charset="0"/>
              </a:rPr>
              <a:t>Utilizar </a:t>
            </a:r>
            <a:r>
              <a:rPr lang="es-ES" sz="2400" i="1" dirty="0">
                <a:solidFill>
                  <a:schemeClr val="tx2">
                    <a:lumMod val="50000"/>
                  </a:schemeClr>
                </a:solidFill>
                <a:latin typeface="Calibri" charset="0"/>
                <a:ea typeface="Times New Roman" charset="0"/>
                <a:cs typeface="Calibri" charset="0"/>
              </a:rPr>
              <a:t>Records </a:t>
            </a:r>
            <a:r>
              <a:rPr lang="es-ES" sz="2400" dirty="0">
                <a:solidFill>
                  <a:schemeClr val="tx2">
                    <a:lumMod val="50000"/>
                  </a:schemeClr>
                </a:solidFill>
                <a:latin typeface="Calibri" charset="0"/>
                <a:ea typeface="Times New Roman" charset="0"/>
                <a:cs typeface="Calibri" charset="0"/>
              </a:rPr>
              <a:t>cuando se desea almacenar valores de diferentes tipos de datos que están relacionados lógicamente. </a:t>
            </a:r>
            <a:endParaRPr lang="es-ES_tradnl" sz="2400" dirty="0">
              <a:solidFill>
                <a:schemeClr val="tx2">
                  <a:lumMod val="50000"/>
                </a:schemeClr>
              </a:solidFill>
              <a:latin typeface="Calibri" charset="0"/>
              <a:ea typeface="Calibri" charset="0"/>
              <a:cs typeface="Calibri" charset="0"/>
            </a:endParaRPr>
          </a:p>
          <a:p>
            <a:pPr algn="just"/>
            <a:r>
              <a:rPr lang="es-ES" sz="2400" dirty="0">
                <a:solidFill>
                  <a:schemeClr val="tx2">
                    <a:lumMod val="50000"/>
                  </a:schemeClr>
                </a:solidFill>
                <a:latin typeface="Calibri" charset="0"/>
                <a:ea typeface="Times New Roman" charset="0"/>
                <a:cs typeface="Calibri" charset="0"/>
              </a:rPr>
              <a:t>Por ejemplo, se puede crear un </a:t>
            </a:r>
            <a:r>
              <a:rPr lang="es-ES" sz="2400" i="1" dirty="0">
                <a:solidFill>
                  <a:schemeClr val="tx2">
                    <a:lumMod val="50000"/>
                  </a:schemeClr>
                </a:solidFill>
                <a:latin typeface="Calibri" charset="0"/>
                <a:ea typeface="Times New Roman" charset="0"/>
                <a:cs typeface="Calibri" charset="0"/>
              </a:rPr>
              <a:t>Record </a:t>
            </a:r>
            <a:r>
              <a:rPr lang="es-ES" sz="2400" dirty="0">
                <a:solidFill>
                  <a:schemeClr val="tx2">
                    <a:lumMod val="50000"/>
                  </a:schemeClr>
                </a:solidFill>
                <a:latin typeface="Calibri" charset="0"/>
                <a:ea typeface="Times New Roman" charset="0"/>
                <a:cs typeface="Calibri" charset="0"/>
              </a:rPr>
              <a:t>para contener detalles de empleados e indicar que todos los valores almacenados están relacionados, ya que proporcionan información sobre un empleado en particular. </a:t>
            </a:r>
            <a:endParaRPr lang="es-ES_tradnl" sz="2400" dirty="0">
              <a:solidFill>
                <a:schemeClr val="tx2">
                  <a:lumMod val="50000"/>
                </a:schemeClr>
              </a:solidFill>
            </a:endParaRPr>
          </a:p>
        </p:txBody>
      </p:sp>
      <p:sp>
        <p:nvSpPr>
          <p:cNvPr id="8" name="Rectangle 12"/>
          <p:cNvSpPr>
            <a:spLocks noChangeArrowheads="1"/>
          </p:cNvSpPr>
          <p:nvPr/>
        </p:nvSpPr>
        <p:spPr bwMode="auto">
          <a:xfrm>
            <a:off x="1371600" y="3624001"/>
            <a:ext cx="266648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9" name="Objeto 8"/>
          <p:cNvGraphicFramePr>
            <a:graphicFrameLocks noChangeAspect="1"/>
          </p:cNvGraphicFramePr>
          <p:nvPr>
            <p:extLst>
              <p:ext uri="{D42A27DB-BD31-4B8C-83A1-F6EECF244321}">
                <p14:modId xmlns:p14="http://schemas.microsoft.com/office/powerpoint/2010/main" val="623697283"/>
              </p:ext>
            </p:extLst>
          </p:nvPr>
        </p:nvGraphicFramePr>
        <p:xfrm>
          <a:off x="336176" y="2336477"/>
          <a:ext cx="4518212" cy="2666486"/>
        </p:xfrm>
        <a:graphic>
          <a:graphicData uri="http://schemas.openxmlformats.org/presentationml/2006/ole">
            <mc:AlternateContent xmlns:mc="http://schemas.openxmlformats.org/markup-compatibility/2006">
              <mc:Choice xmlns:v="urn:schemas-microsoft-com:vml" Requires="v">
                <p:oleObj spid="_x0000_s1040" r:id="rId3" imgW="7855354" imgH="4642089" progId="PBrush">
                  <p:embed/>
                </p:oleObj>
              </mc:Choice>
              <mc:Fallback>
                <p:oleObj r:id="rId3" imgW="7855354" imgH="4642089" progId="PBrush">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176" y="2336477"/>
                        <a:ext cx="4518212" cy="2666486"/>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5" name="Rectángulo 4"/>
          <p:cNvSpPr/>
          <p:nvPr/>
        </p:nvSpPr>
        <p:spPr>
          <a:xfrm>
            <a:off x="4572000" y="389529"/>
            <a:ext cx="3953435" cy="646331"/>
          </a:xfrm>
          <a:prstGeom prst="rect">
            <a:avLst/>
          </a:prstGeom>
        </p:spPr>
        <p:txBody>
          <a:bodyPr wrap="square">
            <a:spAutoFit/>
          </a:bodyPr>
          <a:lstStyle/>
          <a:p>
            <a:pPr algn="r"/>
            <a:r>
              <a:rPr lang="es-ES" b="1" dirty="0">
                <a:solidFill>
                  <a:schemeClr val="bg1"/>
                </a:solidFill>
                <a:latin typeface="+mj-lt"/>
                <a:ea typeface="Calibri" charset="0"/>
                <a:cs typeface="Calibri" charset="0"/>
              </a:rPr>
              <a:t>Beneficios de uso de variables de tipo compuestas y LOB</a:t>
            </a:r>
            <a:r>
              <a:rPr lang="es-ES_tradnl" b="1" dirty="0">
                <a:solidFill>
                  <a:schemeClr val="bg1"/>
                </a:solidFill>
                <a:latin typeface="+mj-lt"/>
              </a:rPr>
              <a:t> </a:t>
            </a:r>
          </a:p>
        </p:txBody>
      </p:sp>
      <p:sp>
        <p:nvSpPr>
          <p:cNvPr id="2" name="Rectángulo 1"/>
          <p:cNvSpPr/>
          <p:nvPr/>
        </p:nvSpPr>
        <p:spPr>
          <a:xfrm>
            <a:off x="537882" y="1035860"/>
            <a:ext cx="8202706" cy="2344231"/>
          </a:xfrm>
          <a:prstGeom prst="rect">
            <a:avLst/>
          </a:prstGeom>
        </p:spPr>
        <p:txBody>
          <a:bodyPr wrap="square">
            <a:spAutoFit/>
          </a:bodyPr>
          <a:lstStyle/>
          <a:p>
            <a:pPr algn="just">
              <a:lnSpc>
                <a:spcPct val="115000"/>
              </a:lnSpc>
              <a:spcAft>
                <a:spcPts val="1000"/>
              </a:spcAft>
              <a:tabLst>
                <a:tab pos="819150" algn="l"/>
              </a:tabLst>
            </a:pPr>
            <a:r>
              <a:rPr lang="es-ES" sz="2400" b="1" dirty="0">
                <a:solidFill>
                  <a:schemeClr val="tx2">
                    <a:lumMod val="75000"/>
                  </a:schemeClr>
                </a:solidFill>
                <a:latin typeface="Calibri" charset="0"/>
                <a:ea typeface="Calibri" charset="0"/>
                <a:cs typeface="Calibri" charset="0"/>
              </a:rPr>
              <a:t>Beneficios del uso de Variables </a:t>
            </a:r>
            <a:r>
              <a:rPr lang="es-ES" sz="2400" b="1" dirty="0" err="1">
                <a:solidFill>
                  <a:schemeClr val="tx2">
                    <a:lumMod val="75000"/>
                  </a:schemeClr>
                </a:solidFill>
                <a:latin typeface="Calibri" charset="0"/>
                <a:ea typeface="Calibri" charset="0"/>
                <a:cs typeface="Calibri" charset="0"/>
              </a:rPr>
              <a:t>LOBs</a:t>
            </a:r>
            <a:r>
              <a:rPr lang="es-ES" sz="2400" b="1" dirty="0">
                <a:solidFill>
                  <a:schemeClr val="tx2">
                    <a:lumMod val="75000"/>
                  </a:schemeClr>
                </a:solidFill>
                <a:latin typeface="Calibri" charset="0"/>
                <a:ea typeface="Calibri" charset="0"/>
                <a:cs typeface="Calibri" charset="0"/>
              </a:rPr>
              <a:t>:</a:t>
            </a:r>
            <a:endParaRPr lang="es-ES_tradnl" sz="2400" dirty="0">
              <a:solidFill>
                <a:schemeClr val="tx2">
                  <a:lumMod val="75000"/>
                </a:schemeClr>
              </a:solidFill>
              <a:latin typeface="Calibri" charset="0"/>
              <a:ea typeface="Calibri" charset="0"/>
              <a:cs typeface="Calibri" charset="0"/>
            </a:endParaRPr>
          </a:p>
          <a:p>
            <a:pPr algn="just">
              <a:lnSpc>
                <a:spcPct val="115000"/>
              </a:lnSpc>
              <a:spcAft>
                <a:spcPts val="1000"/>
              </a:spcAft>
            </a:pPr>
            <a:r>
              <a:rPr lang="es-ES" sz="2400" dirty="0" smtClean="0">
                <a:solidFill>
                  <a:schemeClr val="tx2">
                    <a:lumMod val="50000"/>
                  </a:schemeClr>
                </a:solidFill>
                <a:latin typeface="Calibri" charset="0"/>
                <a:ea typeface="Times New Roman" charset="0"/>
                <a:cs typeface="Calibri" charset="0"/>
              </a:rPr>
              <a:t>Las </a:t>
            </a:r>
            <a:r>
              <a:rPr lang="es-ES" sz="2400" dirty="0">
                <a:solidFill>
                  <a:schemeClr val="tx2">
                    <a:lumMod val="50000"/>
                  </a:schemeClr>
                </a:solidFill>
                <a:latin typeface="Calibri" charset="0"/>
                <a:ea typeface="Times New Roman" charset="0"/>
                <a:cs typeface="Calibri" charset="0"/>
              </a:rPr>
              <a:t>variables de tipo LOB están destinados a almacenar una gran cantidad de datos, permiten la asociación de un campo especial de gran tamaño, y asociarlos a un conjunto de campos y tratarlos como tal en un Sistema de Información.</a:t>
            </a:r>
            <a:endParaRPr lang="es-ES_tradnl" sz="2400" dirty="0">
              <a:solidFill>
                <a:schemeClr val="tx2">
                  <a:lumMod val="50000"/>
                </a:schemeClr>
              </a:solidFill>
              <a:effectLst/>
              <a:latin typeface="Calibri" charset="0"/>
              <a:ea typeface="Calibri" charset="0"/>
              <a:cs typeface="Calibri" charset="0"/>
            </a:endParaRPr>
          </a:p>
        </p:txBody>
      </p:sp>
      <p:sp>
        <p:nvSpPr>
          <p:cNvPr id="4" name="Rectangle 2"/>
          <p:cNvSpPr>
            <a:spLocks noChangeArrowheads="1"/>
          </p:cNvSpPr>
          <p:nvPr/>
        </p:nvSpPr>
        <p:spPr bwMode="auto">
          <a:xfrm>
            <a:off x="2370723" y="3380091"/>
            <a:ext cx="257125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2128531926"/>
              </p:ext>
            </p:extLst>
          </p:nvPr>
        </p:nvGraphicFramePr>
        <p:xfrm>
          <a:off x="2370723" y="3380092"/>
          <a:ext cx="4402554" cy="2778661"/>
        </p:xfrm>
        <a:graphic>
          <a:graphicData uri="http://schemas.openxmlformats.org/presentationml/2006/ole">
            <mc:AlternateContent xmlns:mc="http://schemas.openxmlformats.org/markup-compatibility/2006">
              <mc:Choice xmlns:v="urn:schemas-microsoft-com:vml" Requires="v">
                <p:oleObj spid="_x0000_s23557" r:id="rId3" imgW="6096313" imgH="3860317" progId="PBrush">
                  <p:embed/>
                </p:oleObj>
              </mc:Choice>
              <mc:Fallback>
                <p:oleObj r:id="rId3" imgW="6096313" imgH="3860317"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723" y="3380092"/>
                        <a:ext cx="4402554" cy="2778661"/>
                      </a:xfrm>
                      <a:prstGeom prst="rect">
                        <a:avLst/>
                      </a:prstGeom>
                      <a:noFill/>
                    </p:spPr>
                  </p:pic>
                </p:oleObj>
              </mc:Fallback>
            </mc:AlternateContent>
          </a:graphicData>
        </a:graphic>
      </p:graphicFrame>
    </p:spTree>
    <p:extLst>
      <p:ext uri="{BB962C8B-B14F-4D97-AF65-F5344CB8AC3E}">
        <p14:creationId xmlns:p14="http://schemas.microsoft.com/office/powerpoint/2010/main" val="15898312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5" name="Rectángulo 4"/>
          <p:cNvSpPr/>
          <p:nvPr/>
        </p:nvSpPr>
        <p:spPr>
          <a:xfrm>
            <a:off x="4572000" y="389529"/>
            <a:ext cx="3953435" cy="646331"/>
          </a:xfrm>
          <a:prstGeom prst="rect">
            <a:avLst/>
          </a:prstGeom>
        </p:spPr>
        <p:txBody>
          <a:bodyPr wrap="square">
            <a:spAutoFit/>
          </a:bodyPr>
          <a:lstStyle/>
          <a:p>
            <a:pPr algn="r"/>
            <a:r>
              <a:rPr lang="es-ES" b="1" dirty="0">
                <a:solidFill>
                  <a:schemeClr val="bg1"/>
                </a:solidFill>
                <a:latin typeface="+mj-lt"/>
                <a:ea typeface="Calibri" charset="0"/>
                <a:cs typeface="Calibri" charset="0"/>
              </a:rPr>
              <a:t>Beneficios de uso de variables de tipo compuestas y LOB</a:t>
            </a:r>
            <a:r>
              <a:rPr lang="es-ES_tradnl" b="1" dirty="0">
                <a:solidFill>
                  <a:schemeClr val="bg1"/>
                </a:solidFill>
                <a:latin typeface="+mj-lt"/>
              </a:rPr>
              <a:t> </a:t>
            </a:r>
          </a:p>
        </p:txBody>
      </p:sp>
      <p:sp>
        <p:nvSpPr>
          <p:cNvPr id="2" name="Rectángulo 1"/>
          <p:cNvSpPr/>
          <p:nvPr/>
        </p:nvSpPr>
        <p:spPr>
          <a:xfrm>
            <a:off x="753036" y="2713202"/>
            <a:ext cx="8014446" cy="1569660"/>
          </a:xfrm>
          <a:prstGeom prst="rect">
            <a:avLst/>
          </a:prstGeom>
        </p:spPr>
        <p:txBody>
          <a:bodyPr wrap="square">
            <a:spAutoFit/>
          </a:bodyPr>
          <a:lstStyle/>
          <a:p>
            <a:pPr algn="just"/>
            <a:r>
              <a:rPr lang="es-ES" sz="2400" dirty="0">
                <a:solidFill>
                  <a:schemeClr val="tx2">
                    <a:lumMod val="50000"/>
                  </a:schemeClr>
                </a:solidFill>
                <a:latin typeface="Calibri" charset="0"/>
                <a:ea typeface="Times New Roman" charset="0"/>
                <a:cs typeface="Calibri" charset="0"/>
              </a:rPr>
              <a:t>Una columna de Base de Datos puede ser de la categoría BLOB (</a:t>
            </a:r>
            <a:r>
              <a:rPr lang="es-ES" sz="2400" dirty="0" err="1">
                <a:solidFill>
                  <a:schemeClr val="tx2">
                    <a:lumMod val="50000"/>
                  </a:schemeClr>
                </a:solidFill>
                <a:latin typeface="Calibri" charset="0"/>
                <a:ea typeface="Times New Roman" charset="0"/>
                <a:cs typeface="Calibri" charset="0"/>
              </a:rPr>
              <a:t>Binary</a:t>
            </a:r>
            <a:r>
              <a:rPr lang="es-ES" sz="2400" dirty="0">
                <a:solidFill>
                  <a:schemeClr val="tx2">
                    <a:lumMod val="50000"/>
                  </a:schemeClr>
                </a:solidFill>
                <a:latin typeface="Calibri" charset="0"/>
                <a:ea typeface="Times New Roman" charset="0"/>
                <a:cs typeface="Calibri" charset="0"/>
              </a:rPr>
              <a:t> Lob), que puede almacenar por ejemplo la fotografía de un empleado, de personal de visita a áreas restringidas, imágenes de video club, entre otros </a:t>
            </a:r>
            <a:endParaRPr lang="es-ES_tradnl" sz="2400" dirty="0">
              <a:solidFill>
                <a:schemeClr val="tx2">
                  <a:lumMod val="50000"/>
                </a:schemeClr>
              </a:solidFill>
            </a:endParaRPr>
          </a:p>
        </p:txBody>
      </p:sp>
    </p:spTree>
    <p:extLst>
      <p:ext uri="{BB962C8B-B14F-4D97-AF65-F5344CB8AC3E}">
        <p14:creationId xmlns:p14="http://schemas.microsoft.com/office/powerpoint/2010/main" val="11086111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5" name="Rectángulo 4"/>
          <p:cNvSpPr/>
          <p:nvPr/>
        </p:nvSpPr>
        <p:spPr>
          <a:xfrm>
            <a:off x="4572000" y="389529"/>
            <a:ext cx="3953435" cy="646331"/>
          </a:xfrm>
          <a:prstGeom prst="rect">
            <a:avLst/>
          </a:prstGeom>
        </p:spPr>
        <p:txBody>
          <a:bodyPr wrap="square">
            <a:spAutoFit/>
          </a:bodyPr>
          <a:lstStyle/>
          <a:p>
            <a:pPr algn="r"/>
            <a:r>
              <a:rPr lang="es-ES" b="1" dirty="0">
                <a:solidFill>
                  <a:schemeClr val="bg1"/>
                </a:solidFill>
                <a:latin typeface="+mj-lt"/>
                <a:ea typeface="Calibri" charset="0"/>
                <a:cs typeface="Calibri" charset="0"/>
              </a:rPr>
              <a:t>Beneficios de uso de variables de tipo compuestas y LOB</a:t>
            </a:r>
            <a:r>
              <a:rPr lang="es-ES_tradnl" b="1" dirty="0">
                <a:solidFill>
                  <a:schemeClr val="bg1"/>
                </a:solidFill>
                <a:latin typeface="+mj-lt"/>
              </a:rPr>
              <a:t> </a:t>
            </a:r>
          </a:p>
        </p:txBody>
      </p:sp>
      <p:sp>
        <p:nvSpPr>
          <p:cNvPr id="2" name="Rectángulo 1"/>
          <p:cNvSpPr/>
          <p:nvPr/>
        </p:nvSpPr>
        <p:spPr>
          <a:xfrm>
            <a:off x="484094" y="1251012"/>
            <a:ext cx="3603811" cy="4764381"/>
          </a:xfrm>
          <a:prstGeom prst="rect">
            <a:avLst/>
          </a:prstGeom>
        </p:spPr>
        <p:txBody>
          <a:bodyPr wrap="square">
            <a:spAutoFit/>
          </a:bodyPr>
          <a:lstStyle/>
          <a:p>
            <a:pPr algn="just" fontAlgn="base">
              <a:lnSpc>
                <a:spcPct val="115000"/>
              </a:lnSpc>
            </a:pPr>
            <a:r>
              <a:rPr lang="es-ES" sz="2400" dirty="0">
                <a:solidFill>
                  <a:schemeClr val="tx2">
                    <a:lumMod val="50000"/>
                  </a:schemeClr>
                </a:solidFill>
                <a:latin typeface="Calibri" charset="0"/>
                <a:ea typeface="Times New Roman" charset="0"/>
                <a:cs typeface="Calibri" charset="0"/>
              </a:rPr>
              <a:t>Otro ejemplo de implementación de campos BLOB, puede ser archivo de audio, que permiten grabar en la base de datos, archivos de audio en diferentes formatos, mp3, </a:t>
            </a:r>
            <a:r>
              <a:rPr lang="es-ES" sz="2400" dirty="0" err="1">
                <a:solidFill>
                  <a:schemeClr val="tx2">
                    <a:lumMod val="50000"/>
                  </a:schemeClr>
                </a:solidFill>
                <a:latin typeface="Calibri" charset="0"/>
                <a:ea typeface="Times New Roman" charset="0"/>
                <a:cs typeface="Calibri" charset="0"/>
              </a:rPr>
              <a:t>wav</a:t>
            </a:r>
            <a:r>
              <a:rPr lang="es-ES" sz="2400" dirty="0">
                <a:solidFill>
                  <a:schemeClr val="tx2">
                    <a:lumMod val="50000"/>
                  </a:schemeClr>
                </a:solidFill>
                <a:latin typeface="Calibri" charset="0"/>
                <a:ea typeface="Times New Roman" charset="0"/>
                <a:cs typeface="Calibri" charset="0"/>
              </a:rPr>
              <a:t>, otros, con el objeto de utilizarlos posteriormente para verificación de conversación. </a:t>
            </a:r>
            <a:endParaRPr lang="es-ES_tradnl" sz="2400" dirty="0">
              <a:solidFill>
                <a:schemeClr val="tx2">
                  <a:lumMod val="50000"/>
                </a:schemeClr>
              </a:solidFill>
              <a:latin typeface="Calibri" charset="0"/>
              <a:ea typeface="Calibri" charset="0"/>
              <a:cs typeface="Calibri" charset="0"/>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2132955263"/>
              </p:ext>
            </p:extLst>
          </p:nvPr>
        </p:nvGraphicFramePr>
        <p:xfrm>
          <a:off x="4222376" y="1783586"/>
          <a:ext cx="4652682" cy="2936529"/>
        </p:xfrm>
        <a:graphic>
          <a:graphicData uri="http://schemas.openxmlformats.org/presentationml/2006/ole">
            <mc:AlternateContent xmlns:mc="http://schemas.openxmlformats.org/markup-compatibility/2006">
              <mc:Choice xmlns:v="urn:schemas-microsoft-com:vml" Requires="v">
                <p:oleObj spid="_x0000_s27652" r:id="rId3" imgW="3854648" imgH="2438095" progId="PBrush">
                  <p:embed/>
                </p:oleObj>
              </mc:Choice>
              <mc:Fallback>
                <p:oleObj r:id="rId3" imgW="3854648" imgH="2438095"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376" y="1783586"/>
                        <a:ext cx="4652682" cy="2936529"/>
                      </a:xfrm>
                      <a:prstGeom prst="rect">
                        <a:avLst/>
                      </a:prstGeom>
                      <a:noFill/>
                    </p:spPr>
                  </p:pic>
                </p:oleObj>
              </mc:Fallback>
            </mc:AlternateContent>
          </a:graphicData>
        </a:graphic>
      </p:graphicFrame>
    </p:spTree>
    <p:extLst>
      <p:ext uri="{BB962C8B-B14F-4D97-AF65-F5344CB8AC3E}">
        <p14:creationId xmlns:p14="http://schemas.microsoft.com/office/powerpoint/2010/main" val="12677090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5" name="Rectángulo 4"/>
          <p:cNvSpPr/>
          <p:nvPr/>
        </p:nvSpPr>
        <p:spPr>
          <a:xfrm>
            <a:off x="4572000" y="389529"/>
            <a:ext cx="3953435" cy="646331"/>
          </a:xfrm>
          <a:prstGeom prst="rect">
            <a:avLst/>
          </a:prstGeom>
        </p:spPr>
        <p:txBody>
          <a:bodyPr wrap="square">
            <a:spAutoFit/>
          </a:bodyPr>
          <a:lstStyle/>
          <a:p>
            <a:pPr algn="r"/>
            <a:r>
              <a:rPr lang="es-ES" b="1" dirty="0">
                <a:solidFill>
                  <a:schemeClr val="bg1"/>
                </a:solidFill>
                <a:latin typeface="+mj-lt"/>
                <a:ea typeface="Calibri" charset="0"/>
                <a:cs typeface="Calibri" charset="0"/>
              </a:rPr>
              <a:t>Beneficios de uso de variables de tipo compuestas y LOB</a:t>
            </a:r>
            <a:r>
              <a:rPr lang="es-ES_tradnl" b="1" dirty="0">
                <a:solidFill>
                  <a:schemeClr val="bg1"/>
                </a:solidFill>
                <a:latin typeface="+mj-lt"/>
              </a:rPr>
              <a:t> </a:t>
            </a:r>
          </a:p>
        </p:txBody>
      </p:sp>
      <p:sp>
        <p:nvSpPr>
          <p:cNvPr id="2" name="Rectángulo 1"/>
          <p:cNvSpPr/>
          <p:nvPr/>
        </p:nvSpPr>
        <p:spPr>
          <a:xfrm>
            <a:off x="430307" y="2286000"/>
            <a:ext cx="8337176" cy="1569660"/>
          </a:xfrm>
          <a:prstGeom prst="rect">
            <a:avLst/>
          </a:prstGeom>
        </p:spPr>
        <p:txBody>
          <a:bodyPr wrap="square">
            <a:spAutoFit/>
          </a:bodyPr>
          <a:lstStyle/>
          <a:p>
            <a:pPr algn="just"/>
            <a:r>
              <a:rPr lang="es-ES" sz="2400" dirty="0">
                <a:solidFill>
                  <a:schemeClr val="tx2">
                    <a:lumMod val="50000"/>
                  </a:schemeClr>
                </a:solidFill>
                <a:latin typeface="Calibri" charset="0"/>
                <a:ea typeface="Times New Roman" charset="0"/>
                <a:cs typeface="Calibri" charset="0"/>
              </a:rPr>
              <a:t>Soluciones que podrían utilizar este formato, podría ser un Sistema que registra siniestros de seguros automotrices, sistema de torres de control en aeropuertos para mejorar las instrucciones de operaciones aéreas, entre otras aplicaciones. </a:t>
            </a:r>
            <a:endParaRPr lang="es-ES_tradnl" sz="2400" dirty="0">
              <a:solidFill>
                <a:schemeClr val="tx2">
                  <a:lumMod val="50000"/>
                </a:schemeClr>
              </a:solidFill>
            </a:endParaRPr>
          </a:p>
        </p:txBody>
      </p:sp>
    </p:spTree>
    <p:extLst>
      <p:ext uri="{BB962C8B-B14F-4D97-AF65-F5344CB8AC3E}">
        <p14:creationId xmlns:p14="http://schemas.microsoft.com/office/powerpoint/2010/main" val="1424154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s-ES_tradnl"/>
          </a:p>
        </p:txBody>
      </p:sp>
      <p:sp>
        <p:nvSpPr>
          <p:cNvPr id="5" name="Rectángulo 4"/>
          <p:cNvSpPr/>
          <p:nvPr/>
        </p:nvSpPr>
        <p:spPr>
          <a:xfrm>
            <a:off x="4572000" y="389529"/>
            <a:ext cx="3953435" cy="646331"/>
          </a:xfrm>
          <a:prstGeom prst="rect">
            <a:avLst/>
          </a:prstGeom>
        </p:spPr>
        <p:txBody>
          <a:bodyPr wrap="square">
            <a:spAutoFit/>
          </a:bodyPr>
          <a:lstStyle/>
          <a:p>
            <a:pPr algn="r"/>
            <a:r>
              <a:rPr lang="es-ES" b="1" dirty="0">
                <a:solidFill>
                  <a:schemeClr val="bg1"/>
                </a:solidFill>
                <a:latin typeface="+mj-lt"/>
                <a:ea typeface="Calibri" charset="0"/>
                <a:cs typeface="Calibri" charset="0"/>
              </a:rPr>
              <a:t>Beneficios de uso de variables de tipo compuestas y LOB</a:t>
            </a:r>
            <a:r>
              <a:rPr lang="es-ES_tradnl" b="1" dirty="0">
                <a:solidFill>
                  <a:schemeClr val="bg1"/>
                </a:solidFill>
                <a:latin typeface="+mj-lt"/>
              </a:rPr>
              <a:t> </a:t>
            </a:r>
          </a:p>
        </p:txBody>
      </p:sp>
      <p:sp>
        <p:nvSpPr>
          <p:cNvPr id="2" name="Rectángulo 1"/>
          <p:cNvSpPr/>
          <p:nvPr/>
        </p:nvSpPr>
        <p:spPr>
          <a:xfrm>
            <a:off x="564777" y="1425387"/>
            <a:ext cx="4007223" cy="4524315"/>
          </a:xfrm>
          <a:prstGeom prst="rect">
            <a:avLst/>
          </a:prstGeom>
        </p:spPr>
        <p:txBody>
          <a:bodyPr wrap="square">
            <a:spAutoFit/>
          </a:bodyPr>
          <a:lstStyle/>
          <a:p>
            <a:pPr algn="just"/>
            <a:r>
              <a:rPr lang="es-ES" sz="2400" dirty="0">
                <a:solidFill>
                  <a:schemeClr val="tx2">
                    <a:lumMod val="50000"/>
                  </a:schemeClr>
                </a:solidFill>
                <a:latin typeface="Calibri" charset="0"/>
                <a:ea typeface="Times New Roman" charset="0"/>
                <a:cs typeface="Calibri" charset="0"/>
              </a:rPr>
              <a:t>Una columna de base de datos, puede ser de categoría CLOB (carácter Lob), para la implementación de un sistema de registro de texto de gran almacenamiento, citando como ejemplo, un Sistema de Atención de Pacientes, donde se puede almacenar gran cantidad de caracteres, para almacenar el historial clínico de un </a:t>
            </a:r>
            <a:r>
              <a:rPr lang="es-ES" sz="2400" dirty="0" smtClean="0">
                <a:solidFill>
                  <a:schemeClr val="tx2">
                    <a:lumMod val="50000"/>
                  </a:schemeClr>
                </a:solidFill>
                <a:latin typeface="Calibri" charset="0"/>
                <a:ea typeface="Times New Roman" charset="0"/>
                <a:cs typeface="Calibri" charset="0"/>
              </a:rPr>
              <a:t>paciente</a:t>
            </a:r>
            <a:r>
              <a:rPr lang="es-ES_tradnl" sz="2400" dirty="0" smtClean="0">
                <a:solidFill>
                  <a:schemeClr val="tx2">
                    <a:lumMod val="50000"/>
                  </a:schemeClr>
                </a:solidFill>
              </a:rPr>
              <a:t>.</a:t>
            </a:r>
            <a:endParaRPr lang="es-ES_tradnl" sz="2400" dirty="0">
              <a:solidFill>
                <a:schemeClr val="tx2">
                  <a:lumMod val="50000"/>
                </a:schemeClr>
              </a:solidFill>
            </a:endParaRPr>
          </a:p>
        </p:txBody>
      </p:sp>
      <p:sp>
        <p:nvSpPr>
          <p:cNvPr id="4" name="Rectangle 2"/>
          <p:cNvSpPr>
            <a:spLocks noChangeArrowheads="1"/>
          </p:cNvSpPr>
          <p:nvPr/>
        </p:nvSpPr>
        <p:spPr bwMode="auto">
          <a:xfrm>
            <a:off x="5674659" y="18770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s-ES_tradnl"/>
          </a:p>
        </p:txBody>
      </p:sp>
      <p:graphicFrame>
        <p:nvGraphicFramePr>
          <p:cNvPr id="6" name="Objeto 5"/>
          <p:cNvGraphicFramePr>
            <a:graphicFrameLocks noChangeAspect="1"/>
          </p:cNvGraphicFramePr>
          <p:nvPr>
            <p:extLst>
              <p:ext uri="{D42A27DB-BD31-4B8C-83A1-F6EECF244321}">
                <p14:modId xmlns:p14="http://schemas.microsoft.com/office/powerpoint/2010/main" val="1616101978"/>
              </p:ext>
            </p:extLst>
          </p:nvPr>
        </p:nvGraphicFramePr>
        <p:xfrm>
          <a:off x="4830005" y="2294186"/>
          <a:ext cx="3695430" cy="2786718"/>
        </p:xfrm>
        <a:graphic>
          <a:graphicData uri="http://schemas.openxmlformats.org/presentationml/2006/ole">
            <mc:AlternateContent xmlns:mc="http://schemas.openxmlformats.org/markup-compatibility/2006">
              <mc:Choice xmlns:v="urn:schemas-microsoft-com:vml" Requires="v">
                <p:oleObj spid="_x0000_s25604" r:id="rId3" imgW="5054860" imgH="3822896" progId="PBrush">
                  <p:embed/>
                </p:oleObj>
              </mc:Choice>
              <mc:Fallback>
                <p:oleObj r:id="rId3" imgW="5054860" imgH="3822896" progId="PBrus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005" y="2294186"/>
                        <a:ext cx="3695430" cy="2786718"/>
                      </a:xfrm>
                      <a:prstGeom prst="rect">
                        <a:avLst/>
                      </a:prstGeom>
                      <a:noFill/>
                    </p:spPr>
                  </p:pic>
                </p:oleObj>
              </mc:Fallback>
            </mc:AlternateContent>
          </a:graphicData>
        </a:graphic>
      </p:graphicFrame>
    </p:spTree>
    <p:extLst>
      <p:ext uri="{BB962C8B-B14F-4D97-AF65-F5344CB8AC3E}">
        <p14:creationId xmlns:p14="http://schemas.microsoft.com/office/powerpoint/2010/main" val="115567606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739</TotalTime>
  <Words>386</Words>
  <Application>Microsoft Macintosh PowerPoint</Application>
  <PresentationFormat>Presentación en pantalla (4:3)</PresentationFormat>
  <Paragraphs>26</Paragraphs>
  <Slides>10</Slides>
  <Notes>0</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7" baseType="lpstr">
      <vt:lpstr>Calibri</vt:lpstr>
      <vt:lpstr>Candara</vt:lpstr>
      <vt:lpstr>Myriad Pro</vt:lpstr>
      <vt:lpstr>Times New Roman</vt:lpstr>
      <vt:lpstr>Arial</vt:lpstr>
      <vt:lpstr>Tema de Office</vt:lpstr>
      <vt:lpstr>PBrush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Angélica Sanhueza Paredes</cp:lastModifiedBy>
  <cp:revision>49</cp:revision>
  <dcterms:created xsi:type="dcterms:W3CDTF">2014-04-29T13:43:09Z</dcterms:created>
  <dcterms:modified xsi:type="dcterms:W3CDTF">2018-03-19T14:57:10Z</dcterms:modified>
</cp:coreProperties>
</file>